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72" r:id="rId2"/>
    <p:sldId id="256" r:id="rId3"/>
    <p:sldId id="273" r:id="rId4"/>
    <p:sldId id="274" r:id="rId5"/>
    <p:sldId id="276" r:id="rId6"/>
    <p:sldId id="277" r:id="rId7"/>
    <p:sldId id="280" r:id="rId8"/>
    <p:sldId id="258" r:id="rId9"/>
    <p:sldId id="259" r:id="rId10"/>
    <p:sldId id="260" r:id="rId11"/>
    <p:sldId id="278" r:id="rId12"/>
    <p:sldId id="263" r:id="rId13"/>
    <p:sldId id="264" r:id="rId14"/>
    <p:sldId id="265" r:id="rId15"/>
    <p:sldId id="266" r:id="rId16"/>
    <p:sldId id="267" r:id="rId17"/>
    <p:sldId id="279" r:id="rId18"/>
    <p:sldId id="269" r:id="rId19"/>
    <p:sldId id="281" r:id="rId20"/>
    <p:sldId id="268" r:id="rId21"/>
    <p:sldId id="25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BF062-710D-45AE-80D0-613FA7362B9D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CDE8D-C9AF-4591-9E1B-6911DAD49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92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CDE8D-C9AF-4591-9E1B-6911DAD492F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216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171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4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3471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240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6542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649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812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69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03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0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483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297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86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47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5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8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48679-0ECE-469E-91B3-88FBD0AAB3F7}" type="datetimeFigureOut">
              <a:rPr lang="ru-RU" smtClean="0"/>
              <a:t>10.02.2026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3A39522-9D89-45C1-A93D-5BC44725D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36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1zavuch.ru/#/document/16/148673/dfas294syc/" TargetMode="External"/><Relationship Id="rId2" Type="http://schemas.openxmlformats.org/officeDocument/2006/relationships/hyperlink" Target="https://1zavuch.ru/#/document/16/148673/dfas5a271o/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1zavuch.ru/#/document/16/148673/dfastng6eb/" TargetMode="External"/><Relationship Id="rId4" Type="http://schemas.openxmlformats.org/officeDocument/2006/relationships/hyperlink" Target="https://1zavuch.ru/#/document/16/148673/dfas4g78ek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1zavuch.ru/#/document/16/148673/dfaskf2huo/" TargetMode="External"/><Relationship Id="rId2" Type="http://schemas.openxmlformats.org/officeDocument/2006/relationships/hyperlink" Target="https://1zavuch.ru/#/document/16/148673/dfasbyt4a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1zavuch.ru/#/document/16/148673/dfasmlp5gu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1zavuch.ru/#/document/118/145615/" TargetMode="External"/><Relationship Id="rId13" Type="http://schemas.openxmlformats.org/officeDocument/2006/relationships/hyperlink" Target="https://1zavuch.ru/#/document/16/40280/" TargetMode="External"/><Relationship Id="rId3" Type="http://schemas.openxmlformats.org/officeDocument/2006/relationships/hyperlink" Target="https://1zavuch.ru/#/document/118/60300/" TargetMode="External"/><Relationship Id="rId7" Type="http://schemas.openxmlformats.org/officeDocument/2006/relationships/hyperlink" Target="https://1zavuch.ru/#/document/118/145794/" TargetMode="External"/><Relationship Id="rId12" Type="http://schemas.openxmlformats.org/officeDocument/2006/relationships/hyperlink" Target="https://1zavuch.ru/#/document/16/181492/" TargetMode="External"/><Relationship Id="rId2" Type="http://schemas.openxmlformats.org/officeDocument/2006/relationships/hyperlink" Target="https://1zavuch.ru/#/document/118/6030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1zavuch.ru/#/document/118/60424/" TargetMode="External"/><Relationship Id="rId11" Type="http://schemas.openxmlformats.org/officeDocument/2006/relationships/hyperlink" Target="https://1zavuch.ru/#/document/118/145919/" TargetMode="External"/><Relationship Id="rId5" Type="http://schemas.openxmlformats.org/officeDocument/2006/relationships/hyperlink" Target="https://1zavuch.ru/#/document/118/65418/" TargetMode="External"/><Relationship Id="rId10" Type="http://schemas.openxmlformats.org/officeDocument/2006/relationships/hyperlink" Target="https://1zavuch.ru/#/document/118/145936/" TargetMode="External"/><Relationship Id="rId4" Type="http://schemas.openxmlformats.org/officeDocument/2006/relationships/hyperlink" Target="https://1zavuch.ru/#/document/118/60302/" TargetMode="External"/><Relationship Id="rId9" Type="http://schemas.openxmlformats.org/officeDocument/2006/relationships/hyperlink" Target="https://1zavuch.ru/#/document/118/145937/" TargetMode="External"/><Relationship Id="rId14" Type="http://schemas.openxmlformats.org/officeDocument/2006/relationships/hyperlink" Target="https://1zavuch.ru/#/document/118/66315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474928"/>
          </a:xfrm>
        </p:spPr>
        <p:txBody>
          <a:bodyPr>
            <a:normAutofit/>
          </a:bodyPr>
          <a:lstStyle/>
          <a:p>
            <a:r>
              <a:rPr lang="ru-RU" sz="1800" b="1" i="1" dirty="0"/>
              <a:t>Совещание заместителей руководителей по методической работе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8508" y="1433146"/>
            <a:ext cx="10256104" cy="44780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«…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План, что и говорить, был превосходный: простой и ясный, лучше не придумать. Недостаток у него был только один: было совершенно неизвестно, как привести его в исполнение…»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Льюис Кэрролл «Алиса в стране чудес»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r">
              <a:buNone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r">
              <a:buNone/>
            </a:pP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r">
              <a:buNone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37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415" y="624110"/>
            <a:ext cx="9236197" cy="1280890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Открытые уроки и внеурочные мероприятия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2450843"/>
              </p:ext>
            </p:extLst>
          </p:nvPr>
        </p:nvGraphicFramePr>
        <p:xfrm>
          <a:off x="720968" y="2603499"/>
          <a:ext cx="10783645" cy="3718169"/>
        </p:xfrm>
        <a:graphic>
          <a:graphicData uri="http://schemas.openxmlformats.org/drawingml/2006/table">
            <a:tbl>
              <a:tblPr/>
              <a:tblGrid>
                <a:gridCol w="2156729">
                  <a:extLst>
                    <a:ext uri="{9D8B030D-6E8A-4147-A177-3AD203B41FA5}">
                      <a16:colId xmlns:a16="http://schemas.microsoft.com/office/drawing/2014/main" val="2250006436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2510890725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3363922933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1147995677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3728607570"/>
                    </a:ext>
                  </a:extLst>
                </a:gridCol>
              </a:tblGrid>
              <a:tr h="3718169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школы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течение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анализируемого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проводить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внеурочные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было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27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уроков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Этот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выше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прослеживается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Созданы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уроков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Функционирует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материального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стимулирования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Невысокая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некоторых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Недостаточно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времени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уделено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отработке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системно-деятельностным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подходом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из-за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повышенной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нагрузки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каждым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учителем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оптимальное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перераспределение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руководителей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ШМО,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опытных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797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35184"/>
              </p:ext>
            </p:extLst>
          </p:nvPr>
        </p:nvGraphicFramePr>
        <p:xfrm>
          <a:off x="720967" y="1959610"/>
          <a:ext cx="10783645" cy="461010"/>
        </p:xfrm>
        <a:graphic>
          <a:graphicData uri="http://schemas.openxmlformats.org/drawingml/2006/table">
            <a:tbl>
              <a:tblPr/>
              <a:tblGrid>
                <a:gridCol w="2156729">
                  <a:extLst>
                    <a:ext uri="{9D8B030D-6E8A-4147-A177-3AD203B41FA5}">
                      <a16:colId xmlns:a16="http://schemas.microsoft.com/office/drawing/2014/main" val="2666622589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2350865848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667700463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179225645"/>
                    </a:ext>
                  </a:extLst>
                </a:gridCol>
                <a:gridCol w="2156729">
                  <a:extLst>
                    <a:ext uri="{9D8B030D-6E8A-4147-A177-3AD203B41FA5}">
                      <a16:colId xmlns:a16="http://schemas.microsoft.com/office/drawing/2014/main" val="1014434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Позитивные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позитивных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 тенденции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негативных тенденций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Меры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корректировке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негативных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78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808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3338" y="2233246"/>
            <a:ext cx="10291273" cy="240909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направления включить в план работы?</a:t>
            </a:r>
            <a:endParaRPr lang="ru-RU" sz="5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838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План методической работы</a:t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38654" y="1433146"/>
            <a:ext cx="5364422" cy="44780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етыре направления (вариант): </a:t>
            </a:r>
          </a:p>
          <a:p>
            <a:pPr>
              <a:lnSpc>
                <a:spcPct val="115000"/>
              </a:lnSpc>
            </a:pPr>
            <a:r>
              <a:rPr lang="ru-RU" sz="2400" b="1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организационное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400" b="1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диагностическое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5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коррекционное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5000"/>
              </a:lnSpc>
            </a:pPr>
            <a:r>
              <a:rPr lang="ru-RU" sz="2400" b="1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развивающее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 направления универсальные и включают все содержательные аспекты методической работы. При планировании вы можете столкнуться с тем, что некоторые мероприятия будут относиться к нескольким направлениям. Такое возможно, потому что мероприятие нацелено на решение нескольких задач.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1433146"/>
            <a:ext cx="4313864" cy="447069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Шесть направлений (вариант):</a:t>
            </a: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аналитическое</a:t>
            </a:r>
            <a:endParaRPr lang="ru-RU" sz="2300" b="1" u="sng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организационно-методическое</a:t>
            </a:r>
            <a:endParaRPr lang="ru-RU" sz="23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диагностическое </a:t>
            </a: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инновационное </a:t>
            </a:r>
            <a:endParaRPr lang="ru-RU" sz="2300" b="1" u="sng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научно-практическое</a:t>
            </a:r>
            <a:endParaRPr lang="ru-RU" sz="23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51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3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информационное</a:t>
            </a:r>
            <a:endParaRPr lang="ru-RU" sz="23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41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630" y="184638"/>
            <a:ext cx="10216661" cy="109903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Мероприятия для организационного направления плана методической работы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0726888"/>
              </p:ext>
            </p:extLst>
          </p:nvPr>
        </p:nvGraphicFramePr>
        <p:xfrm>
          <a:off x="1257300" y="1283678"/>
          <a:ext cx="10286999" cy="5591559"/>
        </p:xfrm>
        <a:graphic>
          <a:graphicData uri="http://schemas.openxmlformats.org/drawingml/2006/table">
            <a:tbl>
              <a:tblPr firstRow="1" firstCol="1" bandRow="1"/>
              <a:tblGrid>
                <a:gridCol w="3124607">
                  <a:extLst>
                    <a:ext uri="{9D8B030D-6E8A-4147-A177-3AD203B41FA5}">
                      <a16:colId xmlns:a16="http://schemas.microsoft.com/office/drawing/2014/main" val="2351097514"/>
                    </a:ext>
                  </a:extLst>
                </a:gridCol>
                <a:gridCol w="1023198">
                  <a:extLst>
                    <a:ext uri="{9D8B030D-6E8A-4147-A177-3AD203B41FA5}">
                      <a16:colId xmlns:a16="http://schemas.microsoft.com/office/drawing/2014/main" val="2002219305"/>
                    </a:ext>
                  </a:extLst>
                </a:gridCol>
                <a:gridCol w="1534798">
                  <a:extLst>
                    <a:ext uri="{9D8B030D-6E8A-4147-A177-3AD203B41FA5}">
                      <a16:colId xmlns:a16="http://schemas.microsoft.com/office/drawing/2014/main" val="2374884644"/>
                    </a:ext>
                  </a:extLst>
                </a:gridCol>
                <a:gridCol w="3069598">
                  <a:extLst>
                    <a:ext uri="{9D8B030D-6E8A-4147-A177-3AD203B41FA5}">
                      <a16:colId xmlns:a16="http://schemas.microsoft.com/office/drawing/2014/main" val="1455083220"/>
                    </a:ext>
                  </a:extLst>
                </a:gridCol>
                <a:gridCol w="1534798">
                  <a:extLst>
                    <a:ext uri="{9D8B030D-6E8A-4147-A177-3AD203B41FA5}">
                      <a16:colId xmlns:a16="http://schemas.microsoft.com/office/drawing/2014/main" val="4251714094"/>
                    </a:ext>
                  </a:extLst>
                </a:gridCol>
              </a:tblGrid>
              <a:tr h="4694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деятельности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17884"/>
                  </a:ext>
                </a:extLst>
              </a:tr>
              <a:tr h="248195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390896"/>
                  </a:ext>
                </a:extLst>
              </a:tr>
              <a:tr h="2764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методического совета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4-я неделя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Организационное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Утвердить: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методической работы на </a:t>
                      </a: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2025/26 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единую методическую тему на </a:t>
                      </a: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2025/26 </a:t>
                      </a: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год и программу работы над единой методической темой;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планы работы методических объединений;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проведения предметных недель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&lt;...&gt;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Председатель методического совета, замдиректора по </a:t>
                      </a: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320684"/>
                  </a:ext>
                </a:extLst>
              </a:tr>
              <a:tr h="16074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Заседания методических объединений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4-я неделя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Организационное</a:t>
                      </a: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Согласовать планы работы методических объединений;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представить региональных методистов по предметам, проинформировать о планах работы региональных методистов;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&lt;...&gt;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методических объединений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393487"/>
                  </a:ext>
                </a:extLst>
              </a:tr>
              <a:tr h="202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&lt;...&gt;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091552"/>
                  </a:ext>
                </a:extLst>
              </a:tr>
              <a:tr h="971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&lt;...&gt;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0582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65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7230753"/>
              </p:ext>
            </p:extLst>
          </p:nvPr>
        </p:nvGraphicFramePr>
        <p:xfrm>
          <a:off x="1582616" y="1644163"/>
          <a:ext cx="9921998" cy="4106006"/>
        </p:xfrm>
        <a:graphic>
          <a:graphicData uri="http://schemas.openxmlformats.org/drawingml/2006/table">
            <a:tbl>
              <a:tblPr firstRow="1" firstCol="1" bandRow="1"/>
              <a:tblGrid>
                <a:gridCol w="2976599">
                  <a:extLst>
                    <a:ext uri="{9D8B030D-6E8A-4147-A177-3AD203B41FA5}">
                      <a16:colId xmlns:a16="http://schemas.microsoft.com/office/drawing/2014/main" val="4219163063"/>
                    </a:ext>
                  </a:extLst>
                </a:gridCol>
                <a:gridCol w="992200">
                  <a:extLst>
                    <a:ext uri="{9D8B030D-6E8A-4147-A177-3AD203B41FA5}">
                      <a16:colId xmlns:a16="http://schemas.microsoft.com/office/drawing/2014/main" val="3742261920"/>
                    </a:ext>
                  </a:extLst>
                </a:gridCol>
                <a:gridCol w="1488300">
                  <a:extLst>
                    <a:ext uri="{9D8B030D-6E8A-4147-A177-3AD203B41FA5}">
                      <a16:colId xmlns:a16="http://schemas.microsoft.com/office/drawing/2014/main" val="173668674"/>
                    </a:ext>
                  </a:extLst>
                </a:gridCol>
                <a:gridCol w="2976599">
                  <a:extLst>
                    <a:ext uri="{9D8B030D-6E8A-4147-A177-3AD203B41FA5}">
                      <a16:colId xmlns:a16="http://schemas.microsoft.com/office/drawing/2014/main" val="3294606586"/>
                    </a:ext>
                  </a:extLst>
                </a:gridCol>
                <a:gridCol w="1488300">
                  <a:extLst>
                    <a:ext uri="{9D8B030D-6E8A-4147-A177-3AD203B41FA5}">
                      <a16:colId xmlns:a16="http://schemas.microsoft.com/office/drawing/2014/main" val="492133530"/>
                    </a:ext>
                  </a:extLst>
                </a:gridCol>
              </a:tblGrid>
              <a:tr h="949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деятельности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998257"/>
                  </a:ext>
                </a:extLst>
              </a:tr>
              <a:tr h="574245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848011"/>
                  </a:ext>
                </a:extLst>
              </a:tr>
              <a:tr h="2582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профессиональных компетенций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1–2-я неделя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Диагностическое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Определить профессиональные дефициты педагогов;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515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выявить уровень методической подготовки и профессиональные затруднения молодых и вновь пришедших учителей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УВР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34673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16724" y="428916"/>
            <a:ext cx="1001138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Мероприятия для диагностического направления плана методической работы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35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047801" y="4979"/>
            <a:ext cx="932851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Мероприятия для коррекционного направления </a:t>
            </a:r>
            <a:b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плана методической работы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0689532"/>
              </p:ext>
            </p:extLst>
          </p:nvPr>
        </p:nvGraphicFramePr>
        <p:xfrm>
          <a:off x="1314328" y="2275852"/>
          <a:ext cx="10286999" cy="3014274"/>
        </p:xfrm>
        <a:graphic>
          <a:graphicData uri="http://schemas.openxmlformats.org/drawingml/2006/table">
            <a:tbl>
              <a:tblPr/>
              <a:tblGrid>
                <a:gridCol w="1712475">
                  <a:extLst>
                    <a:ext uri="{9D8B030D-6E8A-4147-A177-3AD203B41FA5}">
                      <a16:colId xmlns:a16="http://schemas.microsoft.com/office/drawing/2014/main" val="214645775"/>
                    </a:ext>
                  </a:extLst>
                </a:gridCol>
                <a:gridCol w="580500">
                  <a:extLst>
                    <a:ext uri="{9D8B030D-6E8A-4147-A177-3AD203B41FA5}">
                      <a16:colId xmlns:a16="http://schemas.microsoft.com/office/drawing/2014/main" val="1500084816"/>
                    </a:ext>
                  </a:extLst>
                </a:gridCol>
                <a:gridCol w="1221750">
                  <a:extLst>
                    <a:ext uri="{9D8B030D-6E8A-4147-A177-3AD203B41FA5}">
                      <a16:colId xmlns:a16="http://schemas.microsoft.com/office/drawing/2014/main" val="3884070874"/>
                    </a:ext>
                  </a:extLst>
                </a:gridCol>
                <a:gridCol w="3251474">
                  <a:extLst>
                    <a:ext uri="{9D8B030D-6E8A-4147-A177-3AD203B41FA5}">
                      <a16:colId xmlns:a16="http://schemas.microsoft.com/office/drawing/2014/main" val="2287298465"/>
                    </a:ext>
                  </a:extLst>
                </a:gridCol>
                <a:gridCol w="1760400">
                  <a:extLst>
                    <a:ext uri="{9D8B030D-6E8A-4147-A177-3AD203B41FA5}">
                      <a16:colId xmlns:a16="http://schemas.microsoft.com/office/drawing/2014/main" val="2507221038"/>
                    </a:ext>
                  </a:extLst>
                </a:gridCol>
                <a:gridCol w="1760400">
                  <a:extLst>
                    <a:ext uri="{9D8B030D-6E8A-4147-A177-3AD203B41FA5}">
                      <a16:colId xmlns:a16="http://schemas.microsoft.com/office/drawing/2014/main" val="70139624"/>
                    </a:ext>
                  </a:extLst>
                </a:gridCol>
              </a:tblGrid>
              <a:tr h="1531217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Интерактивное методическое занятие «Особенности реализации федеральной рабочей программы по учебному предмету «Труд (технология) на уровне НОО»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097" marR="44097" marT="44097" marB="440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3-я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неделя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097" marR="44097" marT="44097" marB="440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Коррекционное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097" marR="44097" marT="44097" marB="440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уровень профессиональной компетентности педагогов начальной школы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097" marR="44097" marT="44097" marB="440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УВР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097" marR="44097" marT="44097" marB="440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238812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291726"/>
              </p:ext>
            </p:extLst>
          </p:nvPr>
        </p:nvGraphicFramePr>
        <p:xfrm>
          <a:off x="1314328" y="1654969"/>
          <a:ext cx="10286999" cy="494443"/>
        </p:xfrm>
        <a:graphic>
          <a:graphicData uri="http://schemas.openxmlformats.org/drawingml/2006/table">
            <a:tbl>
              <a:tblPr firstRow="1" firstCol="1" bandRow="1"/>
              <a:tblGrid>
                <a:gridCol w="3124607">
                  <a:extLst>
                    <a:ext uri="{9D8B030D-6E8A-4147-A177-3AD203B41FA5}">
                      <a16:colId xmlns:a16="http://schemas.microsoft.com/office/drawing/2014/main" val="346463203"/>
                    </a:ext>
                  </a:extLst>
                </a:gridCol>
                <a:gridCol w="1023198">
                  <a:extLst>
                    <a:ext uri="{9D8B030D-6E8A-4147-A177-3AD203B41FA5}">
                      <a16:colId xmlns:a16="http://schemas.microsoft.com/office/drawing/2014/main" val="2258863880"/>
                    </a:ext>
                  </a:extLst>
                </a:gridCol>
                <a:gridCol w="1534798">
                  <a:extLst>
                    <a:ext uri="{9D8B030D-6E8A-4147-A177-3AD203B41FA5}">
                      <a16:colId xmlns:a16="http://schemas.microsoft.com/office/drawing/2014/main" val="1645426092"/>
                    </a:ext>
                  </a:extLst>
                </a:gridCol>
                <a:gridCol w="3069598">
                  <a:extLst>
                    <a:ext uri="{9D8B030D-6E8A-4147-A177-3AD203B41FA5}">
                      <a16:colId xmlns:a16="http://schemas.microsoft.com/office/drawing/2014/main" val="3239259128"/>
                    </a:ext>
                  </a:extLst>
                </a:gridCol>
                <a:gridCol w="1534798">
                  <a:extLst>
                    <a:ext uri="{9D8B030D-6E8A-4147-A177-3AD203B41FA5}">
                      <a16:colId xmlns:a16="http://schemas.microsoft.com/office/drawing/2014/main" val="2379434292"/>
                    </a:ext>
                  </a:extLst>
                </a:gridCol>
              </a:tblGrid>
              <a:tr h="4694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деятельности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877" marR="37877" marT="18939" marB="189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043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449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5052235"/>
              </p:ext>
            </p:extLst>
          </p:nvPr>
        </p:nvGraphicFramePr>
        <p:xfrm>
          <a:off x="1987064" y="1380395"/>
          <a:ext cx="9311053" cy="5102418"/>
        </p:xfrm>
        <a:graphic>
          <a:graphicData uri="http://schemas.openxmlformats.org/drawingml/2006/table">
            <a:tbl>
              <a:tblPr firstRow="1" firstCol="1" bandRow="1"/>
              <a:tblGrid>
                <a:gridCol w="2793316">
                  <a:extLst>
                    <a:ext uri="{9D8B030D-6E8A-4147-A177-3AD203B41FA5}">
                      <a16:colId xmlns:a16="http://schemas.microsoft.com/office/drawing/2014/main" val="3585348365"/>
                    </a:ext>
                  </a:extLst>
                </a:gridCol>
                <a:gridCol w="931105">
                  <a:extLst>
                    <a:ext uri="{9D8B030D-6E8A-4147-A177-3AD203B41FA5}">
                      <a16:colId xmlns:a16="http://schemas.microsoft.com/office/drawing/2014/main" val="3277288858"/>
                    </a:ext>
                  </a:extLst>
                </a:gridCol>
                <a:gridCol w="1396658">
                  <a:extLst>
                    <a:ext uri="{9D8B030D-6E8A-4147-A177-3AD203B41FA5}">
                      <a16:colId xmlns:a16="http://schemas.microsoft.com/office/drawing/2014/main" val="1832056800"/>
                    </a:ext>
                  </a:extLst>
                </a:gridCol>
                <a:gridCol w="2793316">
                  <a:extLst>
                    <a:ext uri="{9D8B030D-6E8A-4147-A177-3AD203B41FA5}">
                      <a16:colId xmlns:a16="http://schemas.microsoft.com/office/drawing/2014/main" val="1379418484"/>
                    </a:ext>
                  </a:extLst>
                </a:gridCol>
                <a:gridCol w="1396658">
                  <a:extLst>
                    <a:ext uri="{9D8B030D-6E8A-4147-A177-3AD203B41FA5}">
                      <a16:colId xmlns:a16="http://schemas.microsoft.com/office/drawing/2014/main" val="818359169"/>
                    </a:ext>
                  </a:extLst>
                </a:gridCol>
              </a:tblGrid>
              <a:tr h="1067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деятельности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864990"/>
                  </a:ext>
                </a:extLst>
              </a:tr>
              <a:tr h="333876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851534"/>
                  </a:ext>
                </a:extLst>
              </a:tr>
              <a:tr h="1067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Мастер-класс для учителей физической культуры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4-я неделя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Обсудить специфику изучения новых вариативных модулей, которые включили в ФОП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НМР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735182"/>
                  </a:ext>
                </a:extLst>
              </a:tr>
              <a:tr h="333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&lt;...&gt;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170576"/>
                  </a:ext>
                </a:extLst>
              </a:tr>
              <a:tr h="333876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460916"/>
                  </a:ext>
                </a:extLst>
              </a:tr>
              <a:tr h="1312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Обучающий семинар по использованию ЭОР и ЦОР в образовательном процессе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2-я неделя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уровень компетентности педагогов по вопросам применения ЭОР и ЦОР в образовательном процессе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УВР</a:t>
                      </a: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072121"/>
                  </a:ext>
                </a:extLst>
              </a:tr>
              <a:tr h="333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&lt;...&gt;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30759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074985" y="488248"/>
            <a:ext cx="1000487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Мероприятия для развивающего направления плана методической работы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32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оформить план?</a:t>
            </a:r>
            <a:endParaRPr lang="ru-RU" sz="5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360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 плана может быть разной. Чаще всего для оформления плана методической работы применяют три подхода:</a:t>
            </a:r>
            <a:br>
              <a:rPr lang="ru-RU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помесячное планирование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400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блочное </a:t>
            </a:r>
            <a:r>
              <a:rPr lang="ru-RU" sz="440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планирование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400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комплексное </a:t>
            </a:r>
            <a:r>
              <a:rPr lang="ru-RU" sz="440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планирование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885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963191"/>
              </p:ext>
            </p:extLst>
          </p:nvPr>
        </p:nvGraphicFramePr>
        <p:xfrm>
          <a:off x="2228729" y="1063869"/>
          <a:ext cx="8915400" cy="4614776"/>
        </p:xfrm>
        <a:graphic>
          <a:graphicData uri="http://schemas.openxmlformats.org/drawingml/2006/table">
            <a:tbl>
              <a:tblPr/>
              <a:tblGrid>
                <a:gridCol w="1484145">
                  <a:extLst>
                    <a:ext uri="{9D8B030D-6E8A-4147-A177-3AD203B41FA5}">
                      <a16:colId xmlns:a16="http://schemas.microsoft.com/office/drawing/2014/main" val="2115811687"/>
                    </a:ext>
                  </a:extLst>
                </a:gridCol>
                <a:gridCol w="1325118">
                  <a:extLst>
                    <a:ext uri="{9D8B030D-6E8A-4147-A177-3AD203B41FA5}">
                      <a16:colId xmlns:a16="http://schemas.microsoft.com/office/drawing/2014/main" val="415410135"/>
                    </a:ext>
                  </a:extLst>
                </a:gridCol>
                <a:gridCol w="1318846">
                  <a:extLst>
                    <a:ext uri="{9D8B030D-6E8A-4147-A177-3AD203B41FA5}">
                      <a16:colId xmlns:a16="http://schemas.microsoft.com/office/drawing/2014/main" val="3896465078"/>
                    </a:ext>
                  </a:extLst>
                </a:gridCol>
                <a:gridCol w="2180493">
                  <a:extLst>
                    <a:ext uri="{9D8B030D-6E8A-4147-A177-3AD203B41FA5}">
                      <a16:colId xmlns:a16="http://schemas.microsoft.com/office/drawing/2014/main" val="1004718705"/>
                    </a:ext>
                  </a:extLst>
                </a:gridCol>
                <a:gridCol w="1081119">
                  <a:extLst>
                    <a:ext uri="{9D8B030D-6E8A-4147-A177-3AD203B41FA5}">
                      <a16:colId xmlns:a16="http://schemas.microsoft.com/office/drawing/2014/main" val="1829686796"/>
                    </a:ext>
                  </a:extLst>
                </a:gridCol>
                <a:gridCol w="1525679">
                  <a:extLst>
                    <a:ext uri="{9D8B030D-6E8A-4147-A177-3AD203B41FA5}">
                      <a16:colId xmlns:a16="http://schemas.microsoft.com/office/drawing/2014/main" val="582905133"/>
                    </a:ext>
                  </a:extLst>
                </a:gridCol>
              </a:tblGrid>
              <a:tr h="1727017"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Заседания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методических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объединений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1-я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неделя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14300" lvl="0" indent="0">
                        <a:spcBef>
                          <a:spcPts val="500"/>
                        </a:spcBef>
                        <a:spcAft>
                          <a:spcPts val="50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Согласовать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открытых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уроков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114300" lvl="0" indent="0">
                        <a:spcBef>
                          <a:spcPts val="500"/>
                        </a:spcBef>
                        <a:spcAft>
                          <a:spcPts val="50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обсудить оценочные материалы для стартовых диагностических работ для 5-х и 10-х классов и входных диагностических работ для 2–11-х классов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методических объединений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69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889088"/>
                  </a:ext>
                </a:extLst>
              </a:tr>
              <a:tr h="1150551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Обучающий семинар по использованию ЭОР и ЦОР в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образовательном процессе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2-я неделя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уровень компетентности педагогов по вопросам применения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ЭОР и ЦОР и образовательном процессе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УВР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,МР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69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974504"/>
                  </a:ext>
                </a:extLst>
              </a:tr>
              <a:tr h="722658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Психологический тренинг «Учительский мост»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2-я неделя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подготовка, чтобы сплотить команду педагогов и повысить качество образования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МР, педагог-психолог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69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116162"/>
                  </a:ext>
                </a:extLst>
              </a:tr>
              <a:tr h="936604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Самодиагностика риска профессионального выгорания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2-я неделя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Диагностическое, коррекционное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Выявить педагогов с признаками профессионального выгорания и определить методы помощи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Замдиректора по МР, педагог-психолог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42" marR="34542" marT="34542" marB="345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690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82642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072058"/>
              </p:ext>
            </p:extLst>
          </p:nvPr>
        </p:nvGraphicFramePr>
        <p:xfrm>
          <a:off x="2228729" y="325316"/>
          <a:ext cx="8915400" cy="738553"/>
        </p:xfrm>
        <a:graphic>
          <a:graphicData uri="http://schemas.openxmlformats.org/drawingml/2006/table">
            <a:tbl>
              <a:tblPr/>
              <a:tblGrid>
                <a:gridCol w="1484145">
                  <a:extLst>
                    <a:ext uri="{9D8B030D-6E8A-4147-A177-3AD203B41FA5}">
                      <a16:colId xmlns:a16="http://schemas.microsoft.com/office/drawing/2014/main" val="1039451006"/>
                    </a:ext>
                  </a:extLst>
                </a:gridCol>
                <a:gridCol w="1325118">
                  <a:extLst>
                    <a:ext uri="{9D8B030D-6E8A-4147-A177-3AD203B41FA5}">
                      <a16:colId xmlns:a16="http://schemas.microsoft.com/office/drawing/2014/main" val="1007040742"/>
                    </a:ext>
                  </a:extLst>
                </a:gridCol>
                <a:gridCol w="1327639">
                  <a:extLst>
                    <a:ext uri="{9D8B030D-6E8A-4147-A177-3AD203B41FA5}">
                      <a16:colId xmlns:a16="http://schemas.microsoft.com/office/drawing/2014/main" val="3737066127"/>
                    </a:ext>
                  </a:extLst>
                </a:gridCol>
                <a:gridCol w="2189284">
                  <a:extLst>
                    <a:ext uri="{9D8B030D-6E8A-4147-A177-3AD203B41FA5}">
                      <a16:colId xmlns:a16="http://schemas.microsoft.com/office/drawing/2014/main" val="1972711500"/>
                    </a:ext>
                  </a:extLst>
                </a:gridCol>
                <a:gridCol w="1063534">
                  <a:extLst>
                    <a:ext uri="{9D8B030D-6E8A-4147-A177-3AD203B41FA5}">
                      <a16:colId xmlns:a16="http://schemas.microsoft.com/office/drawing/2014/main" val="3461481352"/>
                    </a:ext>
                  </a:extLst>
                </a:gridCol>
                <a:gridCol w="1525680">
                  <a:extLst>
                    <a:ext uri="{9D8B030D-6E8A-4147-A177-3AD203B41FA5}">
                      <a16:colId xmlns:a16="http://schemas.microsoft.com/office/drawing/2014/main" val="2463275902"/>
                    </a:ext>
                  </a:extLst>
                </a:gridCol>
              </a:tblGrid>
              <a:tr h="738553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(выход)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19" marR="8819" marT="8819" marB="881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130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170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Совещание заместителей руководителей по методической работе</a:t>
            </a:r>
            <a:endParaRPr lang="ru-RU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Bahnschrift Condensed" panose="020B0502040204020203" pitchFamily="34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</a:rPr>
              <a:t>«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</a:rPr>
              <a:t>П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</a:rPr>
              <a:t>ланирование методической работы в образовательной организации»</a:t>
            </a:r>
          </a:p>
          <a:p>
            <a:pPr marL="0" indent="0" algn="ctr">
              <a:buNone/>
            </a:pPr>
            <a:endParaRPr lang="ru-RU" sz="5400" b="1" dirty="0">
              <a:solidFill>
                <a:schemeClr val="accent1">
                  <a:lumMod val="50000"/>
                </a:schemeClr>
              </a:solidFill>
              <a:latin typeface="Bahnschrift Condensed" panose="020B0502040204020203" pitchFamily="34" charset="0"/>
            </a:endParaRPr>
          </a:p>
          <a:p>
            <a:pPr marL="0" indent="0" algn="r">
              <a:buNone/>
            </a:pPr>
            <a:r>
              <a:rPr lang="ru-RU" sz="2400" b="1" i="1" dirty="0" err="1" smtClean="0">
                <a:latin typeface="Bahnschrift Condensed" panose="020B0502040204020203" pitchFamily="34" charset="0"/>
              </a:rPr>
              <a:t>Габбасова</a:t>
            </a:r>
            <a:r>
              <a:rPr lang="ru-RU" sz="2400" b="1" i="1" dirty="0" smtClean="0">
                <a:latin typeface="Bahnschrift Condensed" panose="020B0502040204020203" pitchFamily="34" charset="0"/>
              </a:rPr>
              <a:t> Н.А., директор МКУ г. Бузулука «ЦРО»</a:t>
            </a:r>
            <a:endParaRPr lang="ru-RU" sz="2400" b="1" i="1" dirty="0"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49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2231" y="624110"/>
            <a:ext cx="9482382" cy="128089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тобы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построить оптимальную систему методической работы 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 необходимо учитывать: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6962" y="1397977"/>
            <a:ext cx="10317650" cy="4513245"/>
          </a:xfrm>
        </p:spPr>
        <p:txBody>
          <a:bodyPr>
            <a:normAutofit fontScale="925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Годовые задачи педагогического коллектива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и дефициты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качественный состав педагогического коллектива. В коллективах, где работают преимущественно молодые, или пожилые, или педагоги разного возраста, система методической работы строится по-разному – и по содержанию, и по организации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коллектива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различных форм методической работы. Каждая организационная форма лучше решает одни задачи, слабее – другие, поэтому формы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эффективно дополнять друг друга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использовании разных направлений содержания, форм, приемов методической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и ситуацию в коллективе для намеченной методической работы.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63585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2762" y="158262"/>
            <a:ext cx="10137530" cy="119575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Список документов, которые регламентируют методическую работу в школе</a:t>
            </a:r>
            <a:b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2808" y="1204546"/>
            <a:ext cx="10141804" cy="5477608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1</a:t>
            </a:r>
            <a:r>
              <a:rPr lang="ru-RU" b="1" dirty="0"/>
              <a:t>. Положение о каждом </a:t>
            </a:r>
            <a:r>
              <a:rPr lang="ru-RU" b="1" dirty="0" smtClean="0"/>
              <a:t>школьном </a:t>
            </a:r>
            <a:r>
              <a:rPr lang="ru-RU" b="1" dirty="0"/>
              <a:t>объединении педагогов, которое действует в образовательной организации:</a:t>
            </a:r>
          </a:p>
          <a:p>
            <a:pPr lvl="0"/>
            <a:r>
              <a:rPr lang="ru-RU" dirty="0"/>
              <a:t>о </a:t>
            </a:r>
            <a:r>
              <a:rPr lang="ru-RU" u="sng" dirty="0">
                <a:hlinkClick r:id="rId2"/>
              </a:rPr>
              <a:t>методическом объединении учителей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о </a:t>
            </a:r>
            <a:r>
              <a:rPr lang="ru-RU" u="sng" dirty="0" err="1">
                <a:hlinkClick r:id="rId3"/>
              </a:rPr>
              <a:t>метапредметных</a:t>
            </a:r>
            <a:r>
              <a:rPr lang="ru-RU" u="sng" dirty="0">
                <a:hlinkClick r:id="rId3"/>
              </a:rPr>
              <a:t> методических объединениях и проблемно-творческих группах учителей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о </a:t>
            </a:r>
            <a:r>
              <a:rPr lang="ru-RU" u="sng" dirty="0">
                <a:hlinkClick r:id="rId4"/>
              </a:rPr>
              <a:t>методическом совете образовательной организации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о </a:t>
            </a:r>
            <a:r>
              <a:rPr lang="ru-RU" u="sng" dirty="0">
                <a:hlinkClick r:id="rId5"/>
              </a:rPr>
              <a:t>школьном </a:t>
            </a:r>
            <a:r>
              <a:rPr lang="ru-RU" u="sng" dirty="0" err="1">
                <a:hlinkClick r:id="rId5"/>
              </a:rPr>
              <a:t>коучинг</a:t>
            </a:r>
            <a:r>
              <a:rPr lang="ru-RU" u="sng" dirty="0">
                <a:hlinkClick r:id="rId5"/>
              </a:rPr>
              <a:t>-центре</a:t>
            </a:r>
            <a:r>
              <a:rPr lang="ru-RU" dirty="0"/>
              <a:t> и др.</a:t>
            </a:r>
          </a:p>
          <a:p>
            <a:r>
              <a:rPr lang="ru-RU" dirty="0"/>
              <a:t>2. </a:t>
            </a:r>
            <a:r>
              <a:rPr lang="ru-RU" b="1" u="sng" dirty="0">
                <a:hlinkClick r:id="rId6"/>
              </a:rPr>
              <a:t>Приказы</a:t>
            </a:r>
            <a:r>
              <a:rPr lang="ru-RU" dirty="0"/>
              <a:t> </a:t>
            </a:r>
            <a:r>
              <a:rPr lang="ru-RU" b="1" dirty="0"/>
              <a:t>об утверждении состава школьных методических объединений.</a:t>
            </a:r>
          </a:p>
          <a:p>
            <a:r>
              <a:rPr lang="ru-RU" dirty="0"/>
              <a:t>3. </a:t>
            </a:r>
            <a:r>
              <a:rPr lang="ru-RU" b="1" dirty="0"/>
              <a:t>Анализ методической работы за предыдущий год.</a:t>
            </a:r>
          </a:p>
          <a:p>
            <a:r>
              <a:rPr lang="ru-RU" dirty="0"/>
              <a:t>4. </a:t>
            </a:r>
            <a:r>
              <a:rPr lang="ru-RU" b="1" u="sng" dirty="0">
                <a:hlinkClick r:id="rId7"/>
              </a:rPr>
              <a:t>Приказ</a:t>
            </a:r>
            <a:r>
              <a:rPr lang="ru-RU" b="1" dirty="0"/>
              <a:t> об утверждении плана методической работы на год.</a:t>
            </a:r>
          </a:p>
          <a:p>
            <a:r>
              <a:rPr lang="ru-RU" dirty="0"/>
              <a:t>5. </a:t>
            </a:r>
            <a:r>
              <a:rPr lang="ru-RU" b="1" u="sng" dirty="0">
                <a:hlinkClick r:id="rId8"/>
              </a:rPr>
              <a:t>План методической работы</a:t>
            </a:r>
            <a:r>
              <a:rPr lang="ru-RU" b="1" dirty="0"/>
              <a:t> на текущий год.</a:t>
            </a:r>
          </a:p>
          <a:p>
            <a:r>
              <a:rPr lang="ru-RU" b="1" dirty="0"/>
              <a:t>6. Планы работы каждого </a:t>
            </a:r>
            <a:r>
              <a:rPr lang="ru-RU" b="1" dirty="0" smtClean="0"/>
              <a:t>школьного </a:t>
            </a:r>
            <a:r>
              <a:rPr lang="ru-RU" b="1" dirty="0"/>
              <a:t>объединения педагогов:</a:t>
            </a:r>
          </a:p>
          <a:p>
            <a:pPr lvl="0"/>
            <a:r>
              <a:rPr lang="ru-RU" u="sng" dirty="0">
                <a:hlinkClick r:id="rId9"/>
              </a:rPr>
              <a:t>план работы</a:t>
            </a:r>
            <a:r>
              <a:rPr lang="ru-RU" dirty="0"/>
              <a:t> методического объединения учителей гуманитарного цикла;</a:t>
            </a:r>
          </a:p>
          <a:p>
            <a:pPr lvl="0"/>
            <a:r>
              <a:rPr lang="ru-RU" u="sng" dirty="0">
                <a:hlinkClick r:id="rId10"/>
              </a:rPr>
              <a:t>план работы</a:t>
            </a:r>
            <a:r>
              <a:rPr lang="ru-RU" dirty="0"/>
              <a:t> методического объединения учителей математического и естественно-научного цикла;</a:t>
            </a:r>
          </a:p>
          <a:p>
            <a:pPr lvl="0"/>
            <a:r>
              <a:rPr lang="ru-RU" u="sng" dirty="0">
                <a:hlinkClick r:id="rId11"/>
              </a:rPr>
              <a:t>план работы</a:t>
            </a:r>
            <a:r>
              <a:rPr lang="ru-RU" dirty="0"/>
              <a:t> методического объединения учителей начальных </a:t>
            </a:r>
            <a:r>
              <a:rPr lang="ru-RU" dirty="0" smtClean="0"/>
              <a:t>классов т.д.</a:t>
            </a:r>
            <a:endParaRPr lang="ru-RU" dirty="0"/>
          </a:p>
          <a:p>
            <a:r>
              <a:rPr lang="ru-RU" dirty="0"/>
              <a:t>7</a:t>
            </a:r>
            <a:r>
              <a:rPr lang="ru-RU" b="1" dirty="0"/>
              <a:t>. </a:t>
            </a:r>
            <a:r>
              <a:rPr lang="ru-RU" b="1" u="sng" dirty="0">
                <a:hlinkClick r:id="rId12"/>
              </a:rPr>
              <a:t>План тематических педагогических советов</a:t>
            </a:r>
            <a:r>
              <a:rPr lang="ru-RU" b="1" dirty="0"/>
              <a:t> на 1 год или на 2–3 </a:t>
            </a:r>
            <a:r>
              <a:rPr lang="ru-RU" b="1" dirty="0" smtClean="0"/>
              <a:t>года.</a:t>
            </a:r>
            <a:endParaRPr lang="ru-RU" b="1" dirty="0"/>
          </a:p>
          <a:p>
            <a:r>
              <a:rPr lang="ru-RU" b="1" dirty="0"/>
              <a:t>8. Картотека педагогов, которая включает сведения о профессиональном образовании, педагогическом стаже, аттестации, повышении квалификации за 3 года, ведомственных наградах.</a:t>
            </a:r>
          </a:p>
          <a:p>
            <a:r>
              <a:rPr lang="ru-RU" b="1" dirty="0"/>
              <a:t>9. Перспективный </a:t>
            </a:r>
            <a:r>
              <a:rPr lang="ru-RU" b="1" u="sng" dirty="0">
                <a:hlinkClick r:id="rId13"/>
              </a:rPr>
              <a:t>план аттестации педагогов</a:t>
            </a:r>
            <a:r>
              <a:rPr lang="ru-RU" b="1" dirty="0"/>
              <a:t> на 3–5 лет.</a:t>
            </a:r>
          </a:p>
          <a:p>
            <a:r>
              <a:rPr lang="ru-RU" b="1" dirty="0"/>
              <a:t>10. Перспективный </a:t>
            </a:r>
            <a:r>
              <a:rPr lang="ru-RU" b="1" u="sng" dirty="0">
                <a:hlinkClick r:id="rId14"/>
              </a:rPr>
              <a:t>план повышения квалификации педагогов</a:t>
            </a:r>
            <a:r>
              <a:rPr lang="ru-RU" b="1" dirty="0"/>
              <a:t>.</a:t>
            </a:r>
          </a:p>
          <a:p>
            <a:r>
              <a:rPr lang="ru-RU" b="1" dirty="0"/>
              <a:t>11. Календарь или реестр федеральных, региональных и муниципальных профессиональных педагогических конкурсов.</a:t>
            </a:r>
          </a:p>
          <a:p>
            <a:r>
              <a:rPr lang="ru-RU" b="1" dirty="0"/>
              <a:t>12. Банк федеральных, региональных и муниципальных документов, регламентирующих награждение педагогов и пр.</a:t>
            </a:r>
          </a:p>
        </p:txBody>
      </p:sp>
    </p:spTree>
    <p:extLst>
      <p:ext uri="{BB962C8B-B14F-4D97-AF65-F5344CB8AC3E}">
        <p14:creationId xmlns:p14="http://schemas.microsoft.com/office/powerpoint/2010/main" val="2064965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946" y="2133600"/>
            <a:ext cx="10691446" cy="3777622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должен быть </a:t>
            </a:r>
            <a:endParaRPr lang="ru-RU" sz="66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работы?</a:t>
            </a:r>
            <a:endParaRPr lang="ru-RU" sz="6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880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0539" y="562708"/>
            <a:ext cx="102957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должен 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быть:</a:t>
            </a:r>
          </a:p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</a:t>
            </a:r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конкретным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b="1" u="sng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-измеримым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b="1" u="sng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-достижимым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b="1" u="sng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-значимым 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соотносимым с конкретным сроком</a:t>
            </a:r>
            <a:r>
              <a:rPr lang="ru-RU" sz="3200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должен быть</a:t>
            </a:r>
            <a:r>
              <a:rPr lang="ru-RU" sz="3200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реальным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есть содержать выполнимые задачи и показатели. 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должен быть 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гибким</a:t>
            </a:r>
            <a:r>
              <a:rPr lang="ru-RU" sz="3200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чтобы можно было корректировать его в зависимости от изменений. 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понимать, что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динамичный процесс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его нужно регулярно обновлять и изменять, основываясь на изменениях в проекте или среде. </a:t>
            </a: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533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592" y="2133600"/>
            <a:ext cx="11192608" cy="377762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элементы должен содержать 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работы?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02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9523" y="545123"/>
            <a:ext cx="1003202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YS Text"/>
              </a:rPr>
              <a:t>План методической работы должен содержать следующие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YS Text"/>
              </a:rPr>
              <a:t>элементы (пример):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YS Text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Характеристика педагогических кадров и методической системы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ОО</a:t>
            </a:r>
            <a:endParaRPr lang="ru-RU" dirty="0">
              <a:solidFill>
                <a:srgbClr val="333333"/>
              </a:solidFill>
              <a:latin typeface="YS Text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Проблемный анализ деятельности методической службы за предыдущий период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Нужно указать, над какой основной проблемой работали, какими средствами разрешались проблемы, какие результаты получили, какие противоречия остались неразрешёнными и почему. 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Цели, задачи, основные направления работы в новом учебном году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Они должны вытекать из анализа за предыдущий год и носить конкретный характер. 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Повышение профессионального уровня и совершенствование педагогического мастерства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Например, определение методических тем для педагогов, организация повышения квалификации, целевых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взаимопосещений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уроков и внеклассных мероприятий. 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Организация работы по формированию, изучению, обобщению и распространению педагогического опыта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Тематика заседаний методического объединения, разработка методических рекомендаций, пособий и т. п.. 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Совершенствование качества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образования и воспитания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учащихся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Например, организация и проведение мониторинга уровня воспитанности учащихся и эффективности воспитательной системы, участие в творческих группах, конференциях, научных выставках. 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Укрепление учебно-методической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базы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 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Структура плана может быть изменена с учётом специфики конкретного учреждения. 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77133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3486" y="175846"/>
            <a:ext cx="10251830" cy="634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числе параметров для оценки методической работы могут быть: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уровня профессиональных компетенций педагогов на основе результатов диагностики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профкомпетенций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педагогов, которые повысили уровень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профкомпетенций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курсах повышения квалификации или в ходе профессиональной переподготовки;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педагогов, которые повысили квалификационную категорию, аттестовались на новые квалификационные категории «педагог-наставник» и «педагог-методист»;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позитивная динамика уровня образовательных результатов учеников;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позитивная динамика результатов участия школьников в олимпиадах, интеллектуальных соревнованиях и проектной деятельности;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педагогов, вовлеченных в наставничество;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педагогов, участвующих в профессиональных конкурсах;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педагогов, которые представили свой опыт на мастер-классах и семинарах муниципального и регионального уровня;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педагогов, принимающих участие в создании методических и дидактических материалов, в том числе и электронных;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педагогов, принимающих участие в работе сетевых педагогических сообществ;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педагогов собственной деятельностью.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17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709" y="79131"/>
            <a:ext cx="10941904" cy="677007"/>
          </a:xfrm>
        </p:spPr>
        <p:txBody>
          <a:bodyPr/>
          <a:lstStyle/>
          <a:p>
            <a:r>
              <a:rPr lang="ru-RU" b="1" i="1" dirty="0" smtClean="0"/>
              <a:t>Анализ и оценка методической работы в ОО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0271445"/>
              </p:ext>
            </p:extLst>
          </p:nvPr>
        </p:nvGraphicFramePr>
        <p:xfrm>
          <a:off x="1472833" y="1143000"/>
          <a:ext cx="9869244" cy="3944620"/>
        </p:xfrm>
        <a:graphic>
          <a:graphicData uri="http://schemas.openxmlformats.org/drawingml/2006/table">
            <a:tbl>
              <a:tblPr/>
              <a:tblGrid>
                <a:gridCol w="1268802">
                  <a:extLst>
                    <a:ext uri="{9D8B030D-6E8A-4147-A177-3AD203B41FA5}">
                      <a16:colId xmlns:a16="http://schemas.microsoft.com/office/drawing/2014/main" val="3390737490"/>
                    </a:ext>
                  </a:extLst>
                </a:gridCol>
                <a:gridCol w="1015042">
                  <a:extLst>
                    <a:ext uri="{9D8B030D-6E8A-4147-A177-3AD203B41FA5}">
                      <a16:colId xmlns:a16="http://schemas.microsoft.com/office/drawing/2014/main" val="1140651747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2764785246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172048371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3898930223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2596811509"/>
                    </a:ext>
                  </a:extLst>
                </a:gridCol>
              </a:tblGrid>
              <a:tr h="865608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в прошлом периоде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показатель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Фактический показатель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Соответствие целевому показателю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в сравнении с тем же периодом прошлого года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309762"/>
                  </a:ext>
                </a:extLst>
              </a:tr>
              <a:tr h="1818360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педагогов, принявших участие в диагностике профкомпетенций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410684"/>
                  </a:ext>
                </a:extLst>
              </a:tr>
              <a:tr h="1260652"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педагогов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высшей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квалификационной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категорией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Соответствует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Стабильная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062339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40977" y="835269"/>
            <a:ext cx="8853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Аналитико-статистическая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анализа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методической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664418"/>
              </p:ext>
            </p:extLst>
          </p:nvPr>
        </p:nvGraphicFramePr>
        <p:xfrm>
          <a:off x="1472831" y="5161085"/>
          <a:ext cx="9869245" cy="1192530"/>
        </p:xfrm>
        <a:graphic>
          <a:graphicData uri="http://schemas.openxmlformats.org/drawingml/2006/table">
            <a:tbl>
              <a:tblPr/>
              <a:tblGrid>
                <a:gridCol w="1268803">
                  <a:extLst>
                    <a:ext uri="{9D8B030D-6E8A-4147-A177-3AD203B41FA5}">
                      <a16:colId xmlns:a16="http://schemas.microsoft.com/office/drawing/2014/main" val="739352649"/>
                    </a:ext>
                  </a:extLst>
                </a:gridCol>
                <a:gridCol w="1015042">
                  <a:extLst>
                    <a:ext uri="{9D8B030D-6E8A-4147-A177-3AD203B41FA5}">
                      <a16:colId xmlns:a16="http://schemas.microsoft.com/office/drawing/2014/main" val="786372368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3673379595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343385483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264075115"/>
                    </a:ext>
                  </a:extLst>
                </a:gridCol>
                <a:gridCol w="1896350">
                  <a:extLst>
                    <a:ext uri="{9D8B030D-6E8A-4147-A177-3AD203B41FA5}">
                      <a16:colId xmlns:a16="http://schemas.microsoft.com/office/drawing/2014/main" val="3349085273"/>
                    </a:ext>
                  </a:extLst>
                </a:gridCol>
              </a:tblGrid>
              <a:tr h="750130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педагогов, принимающих участие в работе сетевых педагогических сообществ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Ниже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Отрицательная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048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369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531972"/>
              </p:ext>
            </p:extLst>
          </p:nvPr>
        </p:nvGraphicFramePr>
        <p:xfrm>
          <a:off x="1283679" y="764939"/>
          <a:ext cx="9785835" cy="6316377"/>
        </p:xfrm>
        <a:graphic>
          <a:graphicData uri="http://schemas.openxmlformats.org/drawingml/2006/table">
            <a:tbl>
              <a:tblPr/>
              <a:tblGrid>
                <a:gridCol w="1957167">
                  <a:extLst>
                    <a:ext uri="{9D8B030D-6E8A-4147-A177-3AD203B41FA5}">
                      <a16:colId xmlns:a16="http://schemas.microsoft.com/office/drawing/2014/main" val="3104389824"/>
                    </a:ext>
                  </a:extLst>
                </a:gridCol>
                <a:gridCol w="1957167">
                  <a:extLst>
                    <a:ext uri="{9D8B030D-6E8A-4147-A177-3AD203B41FA5}">
                      <a16:colId xmlns:a16="http://schemas.microsoft.com/office/drawing/2014/main" val="3979540214"/>
                    </a:ext>
                  </a:extLst>
                </a:gridCol>
                <a:gridCol w="1957167">
                  <a:extLst>
                    <a:ext uri="{9D8B030D-6E8A-4147-A177-3AD203B41FA5}">
                      <a16:colId xmlns:a16="http://schemas.microsoft.com/office/drawing/2014/main" val="349105904"/>
                    </a:ext>
                  </a:extLst>
                </a:gridCol>
                <a:gridCol w="1957167">
                  <a:extLst>
                    <a:ext uri="{9D8B030D-6E8A-4147-A177-3AD203B41FA5}">
                      <a16:colId xmlns:a16="http://schemas.microsoft.com/office/drawing/2014/main" val="2386735637"/>
                    </a:ext>
                  </a:extLst>
                </a:gridCol>
                <a:gridCol w="1957167">
                  <a:extLst>
                    <a:ext uri="{9D8B030D-6E8A-4147-A177-3AD203B41FA5}">
                      <a16:colId xmlns:a16="http://schemas.microsoft.com/office/drawing/2014/main" val="2084052159"/>
                    </a:ext>
                  </a:extLst>
                </a:gridCol>
              </a:tblGrid>
              <a:tr h="637145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Позитивные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позитивных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тенденций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 тенденции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негативных тенденций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по корректировке негативных тенденций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531483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Кадровый ресурс. Аттестация. Повышение квалификации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805259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509597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Повышение квалификации: семинары разного уровня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39318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384313"/>
                  </a:ext>
                </a:extLst>
              </a:tr>
              <a:tr h="23663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Творческие отчеты по программе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саморазвития</a:t>
                      </a: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самообразования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704736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088808"/>
                  </a:ext>
                </a:extLst>
              </a:tr>
              <a:tr h="34586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Создание сайтов. Обмен педагогическим опытом на порталах в сети педагогических работников.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Авторские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разработки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14508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896086"/>
                  </a:ext>
                </a:extLst>
              </a:tr>
              <a:tr h="34586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Повышение профессионального мастерства. Поддержка молодых и вновь прибывших специалистов.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Наставничество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70650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28873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Результаты работы по обобщению передового педагогического опыта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09712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6103321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Работа с одаренными и мотивированными детьми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659628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020667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Предметные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тематические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недели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68798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905523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Открытые уроки и внеурочные мероприятия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147849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239820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 Участие педагогов в инновационной и экспериментальной деятельности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764959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484011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образовательной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999461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375545"/>
                  </a:ext>
                </a:extLst>
              </a:tr>
              <a:tr h="20022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 Реализация плана методической работы на год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2787338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01102"/>
                  </a:ext>
                </a:extLst>
              </a:tr>
              <a:tr h="345867"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 Работа методического совета школы. Анализ организационной структуры.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Оптимизация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системы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управления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876081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49" marR="22849" marT="22849" marB="22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5039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35269" y="216039"/>
            <a:ext cx="105286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Таблица анализа методической работы школы по направлениям</a:t>
            </a:r>
            <a:endParaRPr kumimoji="0" lang="ru-RU" alt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5216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368</TotalTime>
  <Words>1203</Words>
  <Application>Microsoft Office PowerPoint</Application>
  <PresentationFormat>Широкоэкранный</PresentationFormat>
  <Paragraphs>336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Bahnschrift Condensed</vt:lpstr>
      <vt:lpstr>Calibri</vt:lpstr>
      <vt:lpstr>Century Gothic</vt:lpstr>
      <vt:lpstr>Symbol</vt:lpstr>
      <vt:lpstr>Times New Roman</vt:lpstr>
      <vt:lpstr>Wingdings 3</vt:lpstr>
      <vt:lpstr>YS Text</vt:lpstr>
      <vt:lpstr>Легкий дым</vt:lpstr>
      <vt:lpstr>Совещание заместителей руководителей по методической работе</vt:lpstr>
      <vt:lpstr>Совещание заместителей руководителей по методической работе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и оценка методической работы в ОО</vt:lpstr>
      <vt:lpstr>2. Таблица анализа методической работы школы по направлениям</vt:lpstr>
      <vt:lpstr>9. Открытые уроки и внеурочные мероприятия</vt:lpstr>
      <vt:lpstr>Какие направления включить в план работы?</vt:lpstr>
      <vt:lpstr>План методической работы </vt:lpstr>
      <vt:lpstr>Мероприятия для организационного направления плана методической работы </vt:lpstr>
      <vt:lpstr>Мероприятия для диагностического направления плана методической работы</vt:lpstr>
      <vt:lpstr>Мероприятия для коррекционного направления  плана методической работы</vt:lpstr>
      <vt:lpstr>Мероприятия для развивающего направления плана методической работы</vt:lpstr>
      <vt:lpstr>Презентация PowerPoint</vt:lpstr>
      <vt:lpstr>Форма плана может быть разной. Чаще всего для оформления плана методической работы применяют три подхода:  </vt:lpstr>
      <vt:lpstr>Презентация PowerPoint</vt:lpstr>
      <vt:lpstr>Чтобы построить оптимальную систему методической работы в школе необходимо учитывать:     </vt:lpstr>
      <vt:lpstr>Список документов, которые регламентируют методическую работу в школе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заместителей руководителей по методической работе</dc:title>
  <dc:creator>Пользователь</dc:creator>
  <cp:lastModifiedBy>Пользователь</cp:lastModifiedBy>
  <cp:revision>25</cp:revision>
  <dcterms:created xsi:type="dcterms:W3CDTF">2025-03-31T07:22:33Z</dcterms:created>
  <dcterms:modified xsi:type="dcterms:W3CDTF">2026-02-10T09:55:17Z</dcterms:modified>
</cp:coreProperties>
</file>